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3"/>
  </p:notesMasterIdLst>
  <p:sldIdLst>
    <p:sldId id="256" r:id="rId3"/>
    <p:sldId id="258" r:id="rId4"/>
    <p:sldId id="260" r:id="rId5"/>
    <p:sldId id="357" r:id="rId6"/>
    <p:sldId id="268" r:id="rId7"/>
    <p:sldId id="354" r:id="rId8"/>
    <p:sldId id="353" r:id="rId9"/>
    <p:sldId id="355" r:id="rId10"/>
    <p:sldId id="332" r:id="rId11"/>
    <p:sldId id="333" r:id="rId12"/>
    <p:sldId id="334" r:id="rId13"/>
    <p:sldId id="335" r:id="rId14"/>
    <p:sldId id="356" r:id="rId15"/>
    <p:sldId id="259" r:id="rId16"/>
    <p:sldId id="359" r:id="rId17"/>
    <p:sldId id="358" r:id="rId18"/>
    <p:sldId id="360" r:id="rId19"/>
    <p:sldId id="361" r:id="rId20"/>
    <p:sldId id="351" r:id="rId21"/>
    <p:sldId id="33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3B80DA-8782-9F63-5F36-8F3DAFBD7392}" name="Musonda, Musonda (Lusaka)" initials="MM" userId="S::MusondaM1@state.gov::a84c6aa0-9aef-480e-9e6b-c31fb525591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0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microsoft.com/office/2018/10/relationships/authors" Target="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9F669-9089-4499-9619-76A652745E3D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9A31A-07F1-45DD-9256-18A3E41C9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>
          <a:extLst>
            <a:ext uri="{FF2B5EF4-FFF2-40B4-BE49-F238E27FC236}">
              <a16:creationId xmlns:a16="http://schemas.microsoft.com/office/drawing/2014/main" id="{B74BC0AC-2DBD-C2FC-D34E-44D48C475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c255c7971e_0_207:notes">
            <a:extLst>
              <a:ext uri="{FF2B5EF4-FFF2-40B4-BE49-F238E27FC236}">
                <a16:creationId xmlns:a16="http://schemas.microsoft.com/office/drawing/2014/main" id="{5675E304-ED0C-BD7E-B292-640B1F2E67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en-ZM"/>
          </a:p>
        </p:txBody>
      </p:sp>
      <p:sp>
        <p:nvSpPr>
          <p:cNvPr id="251" name="Google Shape;251;g3c255c7971e_0_207:notes">
            <a:extLst>
              <a:ext uri="{FF2B5EF4-FFF2-40B4-BE49-F238E27FC236}">
                <a16:creationId xmlns:a16="http://schemas.microsoft.com/office/drawing/2014/main" id="{FB1C3D97-95BE-44CD-FC56-8ACE718560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4875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g3c255c7971e_0_207:notes">
            <a:extLst>
              <a:ext uri="{FF2B5EF4-FFF2-40B4-BE49-F238E27FC236}">
                <a16:creationId xmlns:a16="http://schemas.microsoft.com/office/drawing/2014/main" id="{0FAF4E23-F3B5-5D27-6B4D-AABE9D385F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51275" y="942975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  <a:tabLst/>
                <a:defRPr/>
              </a:pPr>
              <a:t>19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772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45525"/>
            <a:ext cx="7772400" cy="1207706"/>
          </a:xfrm>
          <a:prstGeom prst="rect">
            <a:avLst/>
          </a:prstGeom>
        </p:spPr>
        <p:txBody>
          <a:bodyPr anchor="b"/>
          <a:lstStyle>
            <a:lvl1pPr algn="ctr">
              <a:defRPr sz="4900" b="1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41648"/>
            <a:ext cx="6858000" cy="1389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0" b="1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5E1E7-5E0E-80FE-22F0-0187C42260FA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DD699A-0FC4-94A7-DD0B-98CBD0879DEB}"/>
              </a:ext>
            </a:extLst>
          </p:cNvPr>
          <p:cNvSpPr/>
          <p:nvPr userDrawn="1"/>
        </p:nvSpPr>
        <p:spPr>
          <a:xfrm>
            <a:off x="580644" y="3507233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ABD20D52-274B-68A8-835D-5158C30A06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0" name="Picture 9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D2EF188E-4A1A-2800-2A4B-8EF39EE93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92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92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06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64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77824"/>
            <a:ext cx="7886700" cy="812865"/>
          </a:xfrm>
          <a:prstGeom prst="rect">
            <a:avLst/>
          </a:prstGeom>
        </p:spPr>
        <p:txBody>
          <a:bodyPr/>
          <a:lstStyle>
            <a:lvl1pPr algn="ctr">
              <a:defRPr sz="3300" b="0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8255"/>
            <a:ext cx="7886700" cy="412870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427C68-6BA5-547D-03FB-33B896352B78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5927FDF0-F0FA-62CB-7120-BD1160DA9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366ACDE3-95E8-692A-5BE9-F25B2211CA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0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1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1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0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8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2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0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64727B-1516-759D-9305-BC828B05F7EA}"/>
              </a:ext>
            </a:extLst>
          </p:cNvPr>
          <p:cNvSpPr/>
          <p:nvPr userDrawn="1"/>
        </p:nvSpPr>
        <p:spPr>
          <a:xfrm>
            <a:off x="502024" y="1685365"/>
            <a:ext cx="8062258" cy="657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2EEF46F9-385D-A09E-1324-92C54B3F0B3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034" y="68824"/>
            <a:ext cx="711199" cy="770466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632E0F76-D8C2-41AA-6913-34F0754030D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7" y="79283"/>
            <a:ext cx="720355" cy="76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A206-8A11-16EB-BC06-F6473A525E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300" dirty="0"/>
              <a:t>Module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DBE2D5-3A50-10C7-64CD-0697659F51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900" dirty="0">
                <a:latin typeface="Century Gothic" panose="020B0502020202020204" pitchFamily="34" charset="0"/>
              </a:rPr>
              <a:t>HIV Testing Services for Prevention</a:t>
            </a:r>
          </a:p>
        </p:txBody>
      </p:sp>
    </p:spTree>
    <p:extLst>
      <p:ext uri="{BB962C8B-B14F-4D97-AF65-F5344CB8AC3E}">
        <p14:creationId xmlns:p14="http://schemas.microsoft.com/office/powerpoint/2010/main" val="2158844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B3EE0-C311-98A4-FD22-3810E2158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A9C3F-8A18-CFA8-A6F9-8127ABC47F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811D30-BBC0-3772-F971-A65B9156A6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22776"/>
            <a:ext cx="7114032" cy="161848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HIV Testing for Pre-exposure Prophylaxis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8568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6C31B-A799-9BA9-3C87-A0051FDD7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93BD3-7DE0-2AA2-9DCE-C707955C5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2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34BE6C3E-BE02-0C0E-1CB5-140FFD2DD60B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3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5FE67D3B-4280-D637-4C01-37639CC260E4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8C1FBF7E-1BFE-6ACC-8B3F-9379AFA9F971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How HIV self-testing complements existing HIV testing strategies for PrEP continuation</a:t>
              </a: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FF85C120-7D17-F59C-B620-E5596DD21EF7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Poppins"/>
                  <a:cs typeface="Poppins"/>
                  <a:sym typeface="Poppins"/>
                </a:rPr>
                <a:t>After completing unit 2, participants will be able to describe:​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7367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1EA5B-6ED1-8EC8-AA1E-B0EF9927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7A9AC-8126-6159-A11C-7E1AA4F4F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1095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Self Testing for PrEP</a:t>
            </a:r>
          </a:p>
        </p:txBody>
      </p:sp>
      <p:sp>
        <p:nvSpPr>
          <p:cNvPr id="3" name="Google Shape;114;p2">
            <a:extLst>
              <a:ext uri="{FF2B5EF4-FFF2-40B4-BE49-F238E27FC236}">
                <a16:creationId xmlns:a16="http://schemas.microsoft.com/office/drawing/2014/main" id="{4CD8BA10-6930-3754-972A-663F44658C72}"/>
              </a:ext>
            </a:extLst>
          </p:cNvPr>
          <p:cNvSpPr txBox="1"/>
          <p:nvPr/>
        </p:nvSpPr>
        <p:spPr>
          <a:xfrm>
            <a:off x="512064" y="1739709"/>
            <a:ext cx="4570071" cy="4438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  <a:sym typeface="Poppins"/>
              </a:rPr>
              <a:t>HIV self –testing (HIVST) complements the existing HIV testing strategies for PrEP continuation. </a:t>
            </a: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  <a:sym typeface="Poppins"/>
              </a:rPr>
              <a:t>It provides testing options  and continued PrEP use for clients on PrEP who are less likely to access facility-based testing.</a:t>
            </a: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  <a:sym typeface="Poppins"/>
              </a:rPr>
              <a:t>If an HIVST result is reactive, PrEP users should not discontinue PrEP, but  should immediately seek a confirmatory test by a trained health care provider</a:t>
            </a:r>
          </a:p>
          <a:p>
            <a:pPr marL="85725" marR="0" lvl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+mn-cs"/>
              <a:sym typeface="Poppins"/>
            </a:endParaRP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+mn-cs"/>
              <a:sym typeface="Poppins"/>
            </a:endParaRPr>
          </a:p>
          <a:p>
            <a:pPr marL="371475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+mn-cs"/>
              <a:sym typeface="Poppins"/>
            </a:endParaRPr>
          </a:p>
        </p:txBody>
      </p:sp>
      <p:pic>
        <p:nvPicPr>
          <p:cNvPr id="5" name="Picture 4" descr="A picture containing text&#10;&#10;AI-generated content may be incorrect.">
            <a:extLst>
              <a:ext uri="{FF2B5EF4-FFF2-40B4-BE49-F238E27FC236}">
                <a16:creationId xmlns:a16="http://schemas.microsoft.com/office/drawing/2014/main" id="{F8AECE62-A228-59B5-E581-8D2BCB6E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854" y="1904302"/>
            <a:ext cx="3195225" cy="420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63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F2741-4A3D-6E0B-0708-B0FAC8856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99018-21F3-3CA4-58EA-1395EFD021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6A7AB-1EC1-C393-C14B-BC5FF9895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22776"/>
            <a:ext cx="7114032" cy="1618488"/>
          </a:xfrm>
        </p:spPr>
        <p:txBody>
          <a:bodyPr>
            <a:normAutofit/>
          </a:bodyPr>
          <a:lstStyle/>
          <a:p>
            <a:r>
              <a:rPr lang="en-US" sz="4400" dirty="0"/>
              <a:t>Screening for Intimate Partner Violence</a:t>
            </a:r>
          </a:p>
        </p:txBody>
      </p:sp>
    </p:spTree>
    <p:extLst>
      <p:ext uri="{BB962C8B-B14F-4D97-AF65-F5344CB8AC3E}">
        <p14:creationId xmlns:p14="http://schemas.microsoft.com/office/powerpoint/2010/main" val="3202699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8A871-2D35-253B-978E-742A632CB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204CD-AEFF-38BC-B59A-081D39182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3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768206CB-0DE3-BD04-6D21-13D1EAB4830D}"/>
              </a:ext>
            </a:extLst>
          </p:cNvPr>
          <p:cNvGrpSpPr/>
          <p:nvPr/>
        </p:nvGrpSpPr>
        <p:grpSpPr>
          <a:xfrm>
            <a:off x="932144" y="2103957"/>
            <a:ext cx="7699791" cy="3647961"/>
            <a:chOff x="-597119" y="407517"/>
            <a:chExt cx="11428684" cy="4863949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5E29434C-C54C-E7B3-96FE-3BAB9171CEB1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SzPts val="1800"/>
              </a:pPr>
              <a:endParaRPr sz="1350"/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061F8F37-E9BB-8E3E-4F59-EC2E6D1108DA}"/>
                </a:ext>
              </a:extLst>
            </p:cNvPr>
            <p:cNvSpPr txBox="1"/>
            <p:nvPr/>
          </p:nvSpPr>
          <p:spPr>
            <a:xfrm>
              <a:off x="-597119" y="1037866"/>
              <a:ext cx="11428684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indent="-285750">
                <a:spcBef>
                  <a:spcPts val="600"/>
                </a:spcBef>
                <a:spcAft>
                  <a:spcPts val="600"/>
                </a:spcAft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  <a:defRPr/>
              </a:pPr>
              <a:r>
                <a:rPr lang="en-US" dirty="0">
                  <a:latin typeface="Century Gothic"/>
                </a:rPr>
                <a:t>the mechanisms through which IPV/GBV increases HIV acquisition risk among survivors</a:t>
              </a:r>
            </a:p>
            <a:p>
              <a:pPr marL="371475" indent="-285750">
                <a:spcBef>
                  <a:spcPts val="600"/>
                </a:spcBef>
                <a:spcAft>
                  <a:spcPts val="600"/>
                </a:spcAft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  <a:defRPr/>
              </a:pPr>
              <a:r>
                <a:rPr lang="en-US" dirty="0">
                  <a:latin typeface="Century Gothic"/>
                  <a:sym typeface="Century Gothic"/>
                </a:rPr>
                <a:t>how to apply gender-sensitivity principles when engaging with clients experiencing violence.</a:t>
              </a:r>
            </a:p>
            <a:p>
              <a:pPr marL="371475" indent="-285750">
                <a:spcBef>
                  <a:spcPts val="600"/>
                </a:spcBef>
                <a:spcAft>
                  <a:spcPts val="600"/>
                </a:spcAft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  <a:defRPr/>
              </a:pPr>
              <a:r>
                <a:rPr lang="en-US" dirty="0">
                  <a:latin typeface="Century Gothic"/>
                  <a:sym typeface="Century Gothic"/>
                </a:rPr>
                <a:t>how to counsel survivors on the risks, benefits, and safe use of PrEP/PEP, including post-sexual violence protocols, referral pathways, and strategies to support adherence amid IPV/GBV</a:t>
              </a:r>
              <a:endParaRPr dirty="0">
                <a:latin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1619E6B3-B8DE-F019-BFF7-1CC58558DD40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FFFFFF"/>
                </a:buClr>
                <a:buSzPts val="2000"/>
              </a:pPr>
              <a:r>
                <a:rPr lang="en-US" sz="2000" dirty="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After completing unit 3, participants will be able to describe:​</a:t>
              </a:r>
              <a:endParaRPr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11001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12402-1EE3-4177-1367-0DF3EE6E2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F9113-D9D3-D789-FB1C-FDEC8C2CF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Introduction to GBV &amp; IPV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AE06E722-DA18-C996-20B7-5F2D523C7884}"/>
              </a:ext>
            </a:extLst>
          </p:cNvPr>
          <p:cNvGrpSpPr/>
          <p:nvPr/>
        </p:nvGrpSpPr>
        <p:grpSpPr>
          <a:xfrm>
            <a:off x="1334481" y="2103962"/>
            <a:ext cx="7056062" cy="3579688"/>
            <a:chOff x="63" y="407523"/>
            <a:chExt cx="10473207" cy="4772917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72FCD562-C9E3-AB73-07FC-A29FEB211A14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46667EEC-7313-0FC2-4C5F-DCF2BBCE90F1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C57E909-D93A-9586-35D8-FC0BAC2DCC8B}"/>
              </a:ext>
            </a:extLst>
          </p:cNvPr>
          <p:cNvSpPr txBox="1"/>
          <p:nvPr/>
        </p:nvSpPr>
        <p:spPr>
          <a:xfrm>
            <a:off x="471055" y="1833892"/>
            <a:ext cx="8081818" cy="450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entury Gothic"/>
              </a:rPr>
              <a:t>Gender-based Violence (GBV) </a:t>
            </a:r>
            <a:r>
              <a:rPr lang="en-US" dirty="0">
                <a:latin typeface="Century Gothic"/>
              </a:rPr>
              <a:t>is defined as any verbal, physical, sexual, and psychological abuse, as well as threats, coercion, and deprivation against a person because of their gender.</a:t>
            </a:r>
          </a:p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entury Gothic"/>
              </a:rPr>
              <a:t>Intimate Partner Violence (IPV) </a:t>
            </a:r>
            <a:r>
              <a:rPr lang="en-US" dirty="0">
                <a:latin typeface="Century Gothic"/>
              </a:rPr>
              <a:t>refers to behaviour by an intimate partner or former partner that causes physical, sexual, or psychological harm, including physical aggression, sexual coercion, psychological abuse, and controlling behaviours. </a:t>
            </a:r>
          </a:p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Both IPV and GBV can increase the risk of HIV acquisition by preventing/restricting survivors’ ability to negotiate safer sex practices, such as condom use and access to healthcare. </a:t>
            </a:r>
          </a:p>
        </p:txBody>
      </p:sp>
    </p:spTree>
    <p:extLst>
      <p:ext uri="{BB962C8B-B14F-4D97-AF65-F5344CB8AC3E}">
        <p14:creationId xmlns:p14="http://schemas.microsoft.com/office/powerpoint/2010/main" val="2986926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DA3FA-F8A7-4EA4-04D2-9E8884DCD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BC705-8D8F-7B95-5D48-8FA5F0F691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Screening for GBV &amp; IPV in PrEP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86B80E5B-FA44-1274-6C5E-81EA07766FAD}"/>
              </a:ext>
            </a:extLst>
          </p:cNvPr>
          <p:cNvGrpSpPr/>
          <p:nvPr/>
        </p:nvGrpSpPr>
        <p:grpSpPr>
          <a:xfrm>
            <a:off x="1334481" y="2103962"/>
            <a:ext cx="7056062" cy="3579688"/>
            <a:chOff x="63" y="407523"/>
            <a:chExt cx="10473207" cy="4772917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52080ACC-5BF9-B93B-284F-D6A18523AACD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8FC3EF96-20E3-F934-F695-FFE8D87B7D90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C602E7E-F5D8-3A37-243A-EECF5FC3E754}"/>
              </a:ext>
            </a:extLst>
          </p:cNvPr>
          <p:cNvSpPr txBox="1"/>
          <p:nvPr/>
        </p:nvSpPr>
        <p:spPr>
          <a:xfrm>
            <a:off x="554182" y="1687354"/>
            <a:ext cx="8035636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defRPr/>
            </a:pPr>
            <a:r>
              <a:rPr lang="en-US" dirty="0">
                <a:latin typeface="Century Gothic"/>
              </a:rPr>
              <a:t>Screening for IPV and GBV should be conducted routinely during PrEP and PEP visits to identify any risk for violence and ensure appropriate support. </a:t>
            </a:r>
          </a:p>
          <a:p>
            <a:pPr marL="8572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defRPr/>
            </a:pPr>
            <a:r>
              <a:rPr lang="en-US" b="1" dirty="0">
                <a:latin typeface="Century Gothic"/>
              </a:rPr>
              <a:t>The minimum requirements for screening for IPV/GBV are: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A protocol or standard operating procedure (SOP) for asking about violence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A standard set of questions where providers can document responses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Providers trained on IPV/GBV identification and provision of first-line support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A private, confidential, and safe setting for screening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A clear referral or linkage pathway for psychosocial, legal, and medical services</a:t>
            </a:r>
            <a:endParaRPr lang="en-ZM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08622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E14B-A261-FF98-A1AF-F2FBFFF51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72D1E-3B48-270E-77B5-8EE89288F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Screening for GBV &amp; IPV in PrEP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220DB36E-FECD-A609-E71D-97C3094B365C}"/>
              </a:ext>
            </a:extLst>
          </p:cNvPr>
          <p:cNvGrpSpPr/>
          <p:nvPr/>
        </p:nvGrpSpPr>
        <p:grpSpPr>
          <a:xfrm>
            <a:off x="1334481" y="2103962"/>
            <a:ext cx="7056062" cy="3579688"/>
            <a:chOff x="63" y="407523"/>
            <a:chExt cx="10473207" cy="4772917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DCA3D731-FBBA-ACD1-4641-EAE5200CA1C7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99517128-4BAB-A761-C618-09704DFAC880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3F5FA19-111A-7A4D-5167-41202BC4C90E}"/>
              </a:ext>
            </a:extLst>
          </p:cNvPr>
          <p:cNvSpPr txBox="1"/>
          <p:nvPr/>
        </p:nvSpPr>
        <p:spPr>
          <a:xfrm>
            <a:off x="508001" y="1833892"/>
            <a:ext cx="8035636" cy="4086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If sexual violence occurred within the past 72 hours, the survivor should be provided the minimum GBV package (clinical and psychological) or referred, where necessary. PrEP should not be given; instead, offer post-exposure prophylaxis (PEP) immediately. </a:t>
            </a:r>
          </a:p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i="1" dirty="0">
                <a:latin typeface="Century Gothic"/>
              </a:rPr>
              <a:t>On completion of PEP, schedule an appointment to assess PrEP eligibility.</a:t>
            </a:r>
          </a:p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 If the survivor presents to the health facility 72 hours after the sexual violence, provide other prevention services like condoms and recommend HIV retesting after 6 weeks, 3 and 6 months.</a:t>
            </a:r>
          </a:p>
        </p:txBody>
      </p:sp>
    </p:spTree>
    <p:extLst>
      <p:ext uri="{BB962C8B-B14F-4D97-AF65-F5344CB8AC3E}">
        <p14:creationId xmlns:p14="http://schemas.microsoft.com/office/powerpoint/2010/main" val="1819977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5997A-2478-D4D3-4194-0C9C42B58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01C64-7B52-945D-28CE-6D4AC36865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855" y="970811"/>
            <a:ext cx="7772400" cy="728663"/>
          </a:xfrm>
        </p:spPr>
        <p:txBody>
          <a:bodyPr/>
          <a:lstStyle/>
          <a:p>
            <a:r>
              <a:rPr lang="en-US" sz="3100" dirty="0">
                <a:solidFill>
                  <a:schemeClr val="accent3"/>
                </a:solidFill>
                <a:latin typeface="Century Gothic" panose="020B0502020202020204" pitchFamily="34" charset="0"/>
              </a:rPr>
              <a:t>Counselling clients on the risks and benefits of PrEP/PEP in the context of IPV/GBV 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55456AF1-56FD-EF65-BCBC-1257B9908F14}"/>
              </a:ext>
            </a:extLst>
          </p:cNvPr>
          <p:cNvGrpSpPr/>
          <p:nvPr/>
        </p:nvGrpSpPr>
        <p:grpSpPr>
          <a:xfrm>
            <a:off x="1334481" y="2103962"/>
            <a:ext cx="7056062" cy="3579688"/>
            <a:chOff x="63" y="407523"/>
            <a:chExt cx="10473207" cy="4772917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763276BC-636E-3920-C4F6-468640559A8F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AD3F2BC0-3678-3293-C4CC-16A3CCC52A70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2D0D11E-27CB-D17B-A5AD-6787785A4EBA}"/>
              </a:ext>
            </a:extLst>
          </p:cNvPr>
          <p:cNvSpPr txBox="1"/>
          <p:nvPr/>
        </p:nvSpPr>
        <p:spPr>
          <a:xfrm>
            <a:off x="646545" y="1775405"/>
            <a:ext cx="7917946" cy="4447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defRPr/>
            </a:pPr>
            <a:r>
              <a:rPr lang="en-US" dirty="0">
                <a:latin typeface="Century Gothic"/>
              </a:rPr>
              <a:t>PrEP and PEP use may trigger IPV or GBV, and experience or fear of violence may hinder PrEP/PEP uptake and adherence.</a:t>
            </a:r>
          </a:p>
          <a:p>
            <a:pPr marL="8572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defRPr/>
            </a:pPr>
            <a:r>
              <a:rPr lang="en-US" dirty="0">
                <a:latin typeface="Century Gothic"/>
              </a:rPr>
              <a:t>HIV prevention services should not be denied to clients that do not disclose violence. During counselling on PrEP/PEP use in the context of GBV/IPV ensure to;</a:t>
            </a:r>
          </a:p>
          <a:p>
            <a:pPr marL="828675" lvl="1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Discuss how to use PrEP/PEP safely in the context of the client’s relationship</a:t>
            </a:r>
          </a:p>
          <a:p>
            <a:pPr marL="828675" lvl="1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Brainstorm potential challenges and solutions to using PrEP/PEP</a:t>
            </a:r>
          </a:p>
          <a:p>
            <a:pPr marL="828675" lvl="1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</a:rPr>
              <a:t>Discuss whether, when, and how to disclose PrEP/PEP use to a partner</a:t>
            </a:r>
          </a:p>
        </p:txBody>
      </p:sp>
    </p:spTree>
    <p:extLst>
      <p:ext uri="{BB962C8B-B14F-4D97-AF65-F5344CB8AC3E}">
        <p14:creationId xmlns:p14="http://schemas.microsoft.com/office/powerpoint/2010/main" val="2002506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>
          <a:extLst>
            <a:ext uri="{FF2B5EF4-FFF2-40B4-BE49-F238E27FC236}">
              <a16:creationId xmlns:a16="http://schemas.microsoft.com/office/drawing/2014/main" id="{D7AB7D72-A3D6-0C76-D9E8-6C0B442A7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c255c7971e_0_207">
            <a:extLst>
              <a:ext uri="{FF2B5EF4-FFF2-40B4-BE49-F238E27FC236}">
                <a16:creationId xmlns:a16="http://schemas.microsoft.com/office/drawing/2014/main" id="{5F8892C6-07A4-627A-D4D4-5141B172E2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6204" y="731979"/>
            <a:ext cx="798399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ts val="1400"/>
            </a:pPr>
            <a:r>
              <a:rPr lang="en-US" sz="33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Key Takeaways</a:t>
            </a:r>
            <a:endParaRPr sz="3300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5" name="Google Shape;255;g3c255c7971e_0_207">
            <a:extLst>
              <a:ext uri="{FF2B5EF4-FFF2-40B4-BE49-F238E27FC236}">
                <a16:creationId xmlns:a16="http://schemas.microsoft.com/office/drawing/2014/main" id="{D5113558-DE3A-939D-E94B-25C28C967C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17220" y="1712418"/>
            <a:ext cx="7909560" cy="3575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A </a:t>
            </a:r>
            <a:r>
              <a:rPr lang="en-US" sz="1800" b="1" dirty="0">
                <a:latin typeface="Century Gothic" panose="020B0502020202020204" pitchFamily="34" charset="0"/>
              </a:rPr>
              <a:t>documented HIV-negative test result</a:t>
            </a:r>
            <a:r>
              <a:rPr lang="en-US" sz="1800" dirty="0">
                <a:latin typeface="Century Gothic" panose="020B0502020202020204" pitchFamily="34" charset="0"/>
              </a:rPr>
              <a:t> is an entry point for PrEP eligibility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All clients initiating or continuing PrEP should be offered 2 serological tests according to the national guidelines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Its is critical to screen clients for </a:t>
            </a:r>
            <a:r>
              <a:rPr lang="en-US" sz="1800" b="1" dirty="0">
                <a:latin typeface="Century Gothic" panose="020B0502020202020204" pitchFamily="34" charset="0"/>
              </a:rPr>
              <a:t>recent HIV exposure </a:t>
            </a:r>
            <a:r>
              <a:rPr lang="en-US" sz="1800" dirty="0">
                <a:latin typeface="Century Gothic" panose="020B0502020202020204" pitchFamily="34" charset="0"/>
              </a:rPr>
              <a:t>and </a:t>
            </a:r>
            <a:r>
              <a:rPr lang="en-US" sz="1800" b="1" dirty="0">
                <a:latin typeface="Century Gothic" panose="020B0502020202020204" pitchFamily="34" charset="0"/>
              </a:rPr>
              <a:t>acute HIV infection</a:t>
            </a:r>
            <a:r>
              <a:rPr lang="en-US" sz="1800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HIV self testing provides opportunity to those who are less likely to access facility-based testing. reach clients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Always remember to screen for GBV and IPV as part of counselling and testing procedures before initiating PEP/PrEP.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03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Module 2 Units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993392"/>
            <a:ext cx="6858000" cy="3264408"/>
          </a:xfrm>
        </p:spPr>
        <p:txBody>
          <a:bodyPr/>
          <a:lstStyle/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Unit 1: </a:t>
            </a:r>
            <a:r>
              <a:rPr lang="en-US" sz="1800" kern="0" dirty="0">
                <a:solidFill>
                  <a:srgbClr val="000000"/>
                </a:solidFill>
                <a:latin typeface="Century Gothic" panose="020B0502020202020204" pitchFamily="34" charset="0"/>
                <a:cs typeface="Arial"/>
                <a:sym typeface="Poppins"/>
              </a:rPr>
              <a:t>HIV Testing for Pre-exposure Prophylaxis</a:t>
            </a: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Unit 2: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HIV Self Testing for Pre-exposure Prophylaxis</a:t>
            </a: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kern="0" dirty="0">
                <a:solidFill>
                  <a:srgbClr val="007E00"/>
                </a:solidFill>
                <a:latin typeface="Century Gothic" panose="020B0502020202020204" pitchFamily="34" charset="0"/>
                <a:cs typeface="Arial"/>
                <a:sym typeface="Poppins"/>
              </a:rPr>
              <a:t>Unit 3: </a:t>
            </a:r>
            <a:r>
              <a:rPr lang="en-US" sz="1800" kern="0" dirty="0">
                <a:solidFill>
                  <a:srgbClr val="000000"/>
                </a:solidFill>
                <a:latin typeface="Century Gothic" panose="020B0502020202020204" pitchFamily="34" charset="0"/>
                <a:cs typeface="Arial"/>
                <a:sym typeface="Poppins"/>
              </a:rPr>
              <a:t>Screening for Intimate partner violence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407174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AD01F-B761-542B-AE4A-AE2F2DEBD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BD17D58E-D9AD-1BDD-B60F-C17B037C8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714" y="2422977"/>
            <a:ext cx="2864410" cy="258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132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F8CAB-DC6D-6D0D-6F8A-258BA772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FED23-C9E2-1E63-2F6A-7CEC08635A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C5085-DD42-AD5A-4E6C-6885B6B3E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22776"/>
            <a:ext cx="7114032" cy="161848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HIV Testing for Pre-exposure Prophylaxis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23578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18D6F-F604-5475-A11C-8B0345F57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601DD-AEFB-2F60-BFA1-53C8BD2558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1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624D2D9B-7AEE-A60B-FFA8-C6D497FF4311}"/>
              </a:ext>
            </a:extLst>
          </p:cNvPr>
          <p:cNvGrpSpPr/>
          <p:nvPr/>
        </p:nvGrpSpPr>
        <p:grpSpPr>
          <a:xfrm>
            <a:off x="932144" y="2103957"/>
            <a:ext cx="7699791" cy="3647961"/>
            <a:chOff x="-597119" y="407517"/>
            <a:chExt cx="11428684" cy="4863949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0D3B8F18-7B33-4A5A-B273-5349CAAC9829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SzPts val="1800"/>
              </a:pPr>
              <a:endParaRPr sz="1350"/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5269F79F-CA66-C8C5-F854-4BF0A3356D1D}"/>
                </a:ext>
              </a:extLst>
            </p:cNvPr>
            <p:cNvSpPr txBox="1"/>
            <p:nvPr/>
          </p:nvSpPr>
          <p:spPr>
            <a:xfrm>
              <a:off x="-597119" y="1037866"/>
              <a:ext cx="11428684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indent="-285750"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HIV testing as a prerequisite for Pre Exposure Prophylaxis services</a:t>
              </a:r>
            </a:p>
            <a:p>
              <a:pPr marL="371475" indent="-285750"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HIV testing for HIV Pre Exposure Prophylaxis </a:t>
              </a:r>
              <a:endParaRPr dirty="0"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65ABC160-7822-FE85-FE06-9C04141889E3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FFFFFF"/>
                </a:buClr>
                <a:buSzPts val="2000"/>
              </a:pPr>
              <a:r>
                <a:rPr lang="en-US" sz="2000" dirty="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After completing unit 1, participants will be able to describe:​</a:t>
              </a:r>
              <a:endParaRPr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0591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4719F-5153-C9BF-E66D-94A7FF1F5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C0156-6FDB-0A80-864E-6440380410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1095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Introduction to HIV Testing</a:t>
            </a:r>
          </a:p>
        </p:txBody>
      </p:sp>
      <p:sp>
        <p:nvSpPr>
          <p:cNvPr id="3" name="Google Shape;114;p2">
            <a:extLst>
              <a:ext uri="{FF2B5EF4-FFF2-40B4-BE49-F238E27FC236}">
                <a16:creationId xmlns:a16="http://schemas.microsoft.com/office/drawing/2014/main" id="{8A233179-079E-D7A1-6D08-B5AB4CE96E8B}"/>
              </a:ext>
            </a:extLst>
          </p:cNvPr>
          <p:cNvSpPr txBox="1"/>
          <p:nvPr/>
        </p:nvSpPr>
        <p:spPr>
          <a:xfrm>
            <a:off x="320040" y="1794036"/>
            <a:ext cx="3337560" cy="4651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HIV testing services for prevention plays a dual role in both preventing new infections and linking those already infected to care.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 Individuals testing HIV negative should be provided appropriate (according to risk perception/assessment) HIV prevention methods depending on their risk profile and choice to ensure they remain negative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6D3B2A-A7BD-CED9-CCDE-650BCF565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592" y="2013492"/>
            <a:ext cx="5457464" cy="382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81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78AAA-D94E-CD16-B7AE-DF96E4D13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2977C-E840-6E6E-62DF-13245E7E64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1095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Testing for PrEP </a:t>
            </a:r>
          </a:p>
        </p:txBody>
      </p:sp>
      <p:sp>
        <p:nvSpPr>
          <p:cNvPr id="3" name="Google Shape;114;p2">
            <a:extLst>
              <a:ext uri="{FF2B5EF4-FFF2-40B4-BE49-F238E27FC236}">
                <a16:creationId xmlns:a16="http://schemas.microsoft.com/office/drawing/2014/main" id="{3BCB04C2-82DE-0CA8-00E8-5BE1281936A7}"/>
              </a:ext>
            </a:extLst>
          </p:cNvPr>
          <p:cNvSpPr txBox="1"/>
          <p:nvPr/>
        </p:nvSpPr>
        <p:spPr>
          <a:xfrm>
            <a:off x="502920" y="1904302"/>
            <a:ext cx="8074152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  <a:sym typeface="Poppins"/>
              </a:rPr>
              <a:t>HIV testing for individuals seeking PrEP must follow the standard Ministry of Health HIV testing algorithm. 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prstClr val="black"/>
                </a:solidFill>
                <a:latin typeface="Century Gothic"/>
                <a:sym typeface="Poppins"/>
              </a:rPr>
              <a:t>PrEP eligibility is confirmed only after a documented HIV-negative test result</a:t>
            </a:r>
            <a:r>
              <a:rPr lang="en-US" dirty="0">
                <a:solidFill>
                  <a:prstClr val="black"/>
                </a:solidFill>
                <a:latin typeface="Century Gothic"/>
                <a:sym typeface="Poppins"/>
              </a:rPr>
              <a:t>. 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  <a:sym typeface="Poppins"/>
              </a:rPr>
              <a:t>The recommended HIV testing algorithm for PrEP initiation and continuation is having two non-reactive antibody tests performed serially</a:t>
            </a:r>
            <a:endParaRPr lang="en-US" b="1" dirty="0">
              <a:solidFill>
                <a:prstClr val="black"/>
              </a:solidFill>
              <a:latin typeface="Century Gothic"/>
              <a:sym typeface="Poppins"/>
            </a:endParaRP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  <a:sym typeface="Poppins"/>
              </a:rPr>
              <a:t>For clients eligible for PrEP, the next step is to screen for potential recent HIV exposure. 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  <a:sym typeface="Poppins"/>
              </a:rPr>
              <a:t>Individuals who had a risk exposure within the last 72 hours should be offered PEP. </a:t>
            </a:r>
          </a:p>
          <a:p>
            <a:pPr marL="371475" indent="-28575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  <a:sym typeface="Poppins"/>
              </a:rPr>
              <a:t>Individuals whose exposure is more than 72 hours but within 6 weeks should be assessed for Acute HIV Infection</a:t>
            </a:r>
          </a:p>
        </p:txBody>
      </p:sp>
    </p:spTree>
    <p:extLst>
      <p:ext uri="{BB962C8B-B14F-4D97-AF65-F5344CB8AC3E}">
        <p14:creationId xmlns:p14="http://schemas.microsoft.com/office/powerpoint/2010/main" val="3879200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62A07-E70E-CF70-8576-9BFD1BBB7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A183F-1909-EBFA-1862-D352A926D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1095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Testing for PrEP </a:t>
            </a:r>
          </a:p>
        </p:txBody>
      </p:sp>
      <p:sp>
        <p:nvSpPr>
          <p:cNvPr id="3" name="Google Shape;114;p2">
            <a:extLst>
              <a:ext uri="{FF2B5EF4-FFF2-40B4-BE49-F238E27FC236}">
                <a16:creationId xmlns:a16="http://schemas.microsoft.com/office/drawing/2014/main" id="{F92AFCD4-00F2-1350-1079-E37AD2462566}"/>
              </a:ext>
            </a:extLst>
          </p:cNvPr>
          <p:cNvSpPr txBox="1"/>
          <p:nvPr/>
        </p:nvSpPr>
        <p:spPr>
          <a:xfrm>
            <a:off x="484631" y="1904302"/>
            <a:ext cx="8266177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tx1"/>
                </a:solidFill>
                <a:latin typeface="Century Gothic"/>
                <a:sym typeface="Poppins"/>
              </a:rPr>
              <a:t>Note that HIV antibody tests may be non-reactive in individuals who have acquired HIV infection in the last 3 months</a:t>
            </a:r>
            <a:r>
              <a:rPr lang="en-US" dirty="0">
                <a:solidFill>
                  <a:schemeClr val="tx1"/>
                </a:solidFill>
                <a:latin typeface="Century Gothic"/>
                <a:sym typeface="Poppins"/>
              </a:rPr>
              <a:t>. </a:t>
            </a:r>
            <a:r>
              <a:rPr lang="en-US" dirty="0">
                <a:latin typeface="Century Gothic"/>
                <a:sym typeface="Poppins"/>
              </a:rPr>
              <a:t>Those who do not have evidence of AHI should be initiated on oral, injectable, or Dapivirine Vaginal Ring (DVR) PrEP, depending on their informed choice and availability of the method.</a:t>
            </a:r>
          </a:p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Century Gothic"/>
                <a:sym typeface="Poppins"/>
              </a:rPr>
              <a:t>Individuals who test positive should be immediately linked to the national HIV treatment and care program in accordance with MoH guidelines.</a:t>
            </a:r>
          </a:p>
        </p:txBody>
      </p:sp>
    </p:spTree>
    <p:extLst>
      <p:ext uri="{BB962C8B-B14F-4D97-AF65-F5344CB8AC3E}">
        <p14:creationId xmlns:p14="http://schemas.microsoft.com/office/powerpoint/2010/main" val="2623144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D1037-2B5C-BBE9-7961-7645B0C34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72234-8824-FAC7-6CAB-1A1B004D5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810959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HIV Testing for PrEP Monitoring &amp; Continuation </a:t>
            </a:r>
          </a:p>
        </p:txBody>
      </p:sp>
      <p:sp>
        <p:nvSpPr>
          <p:cNvPr id="3" name="Google Shape;114;p2">
            <a:extLst>
              <a:ext uri="{FF2B5EF4-FFF2-40B4-BE49-F238E27FC236}">
                <a16:creationId xmlns:a16="http://schemas.microsoft.com/office/drawing/2014/main" id="{AAAA168D-3A7B-6CC7-5147-4D32F9F13E5F}"/>
              </a:ext>
            </a:extLst>
          </p:cNvPr>
          <p:cNvSpPr txBox="1"/>
          <p:nvPr/>
        </p:nvSpPr>
        <p:spPr>
          <a:xfrm>
            <a:off x="470916" y="1739710"/>
            <a:ext cx="7982712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entury Gothic"/>
                <a:sym typeface="Poppins"/>
              </a:rPr>
              <a:t>Lenacapavir – </a:t>
            </a:r>
            <a:r>
              <a:rPr lang="en-US" dirty="0">
                <a:latin typeface="Century Gothic"/>
                <a:sym typeface="Poppins"/>
              </a:rPr>
              <a:t>Clients starting or continuing LEN should be given an HIV self-test kit for use </a:t>
            </a:r>
            <a:r>
              <a:rPr lang="en-US" b="1" dirty="0">
                <a:latin typeface="Century Gothic"/>
                <a:sym typeface="Poppins"/>
              </a:rPr>
              <a:t>at month 3 post initiation/continuation </a:t>
            </a:r>
            <a:r>
              <a:rPr lang="en-US" dirty="0">
                <a:latin typeface="Century Gothic"/>
                <a:sym typeface="Poppins"/>
              </a:rPr>
              <a:t>or encouraged to visit the nearest health facility for HIV testing as part of monitoring for seroconversion or missed HIV infection. </a:t>
            </a:r>
          </a:p>
          <a:p>
            <a:pPr marL="542925"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defRPr/>
            </a:pPr>
            <a:r>
              <a:rPr lang="en-US" sz="1400" b="1" i="1" dirty="0">
                <a:latin typeface="Century Gothic"/>
                <a:sym typeface="Poppins"/>
              </a:rPr>
              <a:t>Note that 2 serological tests should be offered during continuation injections as per national guideline. </a:t>
            </a:r>
          </a:p>
          <a:p>
            <a:pPr marL="371475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entury Gothic"/>
                <a:sym typeface="Poppins"/>
              </a:rPr>
              <a:t>Tenofovir/Emtricitabine (TE), Dapivirine Vaginal Ring and Cabotegravir – </a:t>
            </a:r>
            <a:r>
              <a:rPr lang="en-US" dirty="0">
                <a:latin typeface="Century Gothic"/>
                <a:sym typeface="Poppins"/>
              </a:rPr>
              <a:t>Clients returning for continuation of TE and Cabotegravir PrEP should be offered 2 serological tests according to the national guidelines </a:t>
            </a:r>
          </a:p>
        </p:txBody>
      </p:sp>
    </p:spTree>
    <p:extLst>
      <p:ext uri="{BB962C8B-B14F-4D97-AF65-F5344CB8AC3E}">
        <p14:creationId xmlns:p14="http://schemas.microsoft.com/office/powerpoint/2010/main" val="463166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6C577CA-BD55-7129-6A9C-6CEF59BA81B4}"/>
              </a:ext>
            </a:extLst>
          </p:cNvPr>
          <p:cNvSpPr txBox="1"/>
          <p:nvPr/>
        </p:nvSpPr>
        <p:spPr>
          <a:xfrm>
            <a:off x="274320" y="1261872"/>
            <a:ext cx="8577072" cy="11338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ZM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BEA4F8-154A-8054-0293-ABC2DCC15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383" y="594360"/>
            <a:ext cx="4855027" cy="62636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1A97A7-1131-DBB4-7DE0-9F0040561EC7}"/>
              </a:ext>
            </a:extLst>
          </p:cNvPr>
          <p:cNvSpPr txBox="1"/>
          <p:nvPr/>
        </p:nvSpPr>
        <p:spPr>
          <a:xfrm>
            <a:off x="1389709" y="294278"/>
            <a:ext cx="618688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300" b="0" i="0" u="none" strike="noStrike" dirty="0">
                <a:solidFill>
                  <a:srgbClr val="007E00"/>
                </a:solidFill>
                <a:effectLst/>
                <a:latin typeface="Century Gothic" panose="020B0502020202020204" pitchFamily="34" charset="0"/>
              </a:rPr>
              <a:t>HIV Testing Algorithm for PrEP 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2767407786"/>
      </p:ext>
    </p:extLst>
  </p:cSld>
  <p:clrMapOvr>
    <a:masterClrMapping/>
  </p:clrMapOvr>
</p:sld>
</file>

<file path=ppt/theme/theme1.xml><?xml version="1.0" encoding="utf-8"?>
<a:theme xmlns:a="http://schemas.openxmlformats.org/drawingml/2006/main" name="MOH PrEP Training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6167</TotalTime>
  <Words>1134</Words>
  <Application>Microsoft Office PowerPoint</Application>
  <PresentationFormat>On-screen Show (4:3)</PresentationFormat>
  <Paragraphs>77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Aptos</vt:lpstr>
      <vt:lpstr>Aptos Display</vt:lpstr>
      <vt:lpstr>Arial</vt:lpstr>
      <vt:lpstr>Century Gothic</vt:lpstr>
      <vt:lpstr>Poppins</vt:lpstr>
      <vt:lpstr>Times New Roman</vt:lpstr>
      <vt:lpstr>MOH PrEP Training</vt:lpstr>
      <vt:lpstr>1_Office Theme</vt:lpstr>
      <vt:lpstr>Module 2</vt:lpstr>
      <vt:lpstr>Module 2 Units</vt:lpstr>
      <vt:lpstr>Unit 1</vt:lpstr>
      <vt:lpstr>Unit 1 Learning Objectives</vt:lpstr>
      <vt:lpstr>Introduction to HIV Testing</vt:lpstr>
      <vt:lpstr>HIV Testing for PrEP </vt:lpstr>
      <vt:lpstr>HIV Testing for PrEP </vt:lpstr>
      <vt:lpstr>HIV Testing for PrEP Monitoring &amp; Continuation </vt:lpstr>
      <vt:lpstr>PowerPoint Presentation</vt:lpstr>
      <vt:lpstr>Unit 2</vt:lpstr>
      <vt:lpstr>Unit 2 Learning Objectives</vt:lpstr>
      <vt:lpstr>HIV Self Testing for PrEP</vt:lpstr>
      <vt:lpstr>Unit 3</vt:lpstr>
      <vt:lpstr>Unit 3 Learning Objectives</vt:lpstr>
      <vt:lpstr>Introduction to GBV &amp; IPV</vt:lpstr>
      <vt:lpstr>Screening for GBV &amp; IPV in PrEP</vt:lpstr>
      <vt:lpstr>Screening for GBV &amp; IPV in PrEP</vt:lpstr>
      <vt:lpstr>Counselling clients on the risks and benefits of PrEP/PEP in the context of IPV/GBV </vt:lpstr>
      <vt:lpstr>Key Takeaways</vt:lpstr>
      <vt:lpstr>PowerPoint Presentation</vt:lpstr>
    </vt:vector>
  </TitlesOfParts>
  <Company>Department of State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2</dc:title>
  <dc:creator>Musonda, Musonda (Lusaka)</dc:creator>
  <cp:lastModifiedBy>Chimika Phiri</cp:lastModifiedBy>
  <cp:revision>17</cp:revision>
  <dcterms:created xsi:type="dcterms:W3CDTF">2026-02-03T12:22:00Z</dcterms:created>
  <dcterms:modified xsi:type="dcterms:W3CDTF">2026-03-14T09:45:52Z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665d9ee-429a-4d5f-97cc-cfb56e044a6e_Enabled">
    <vt:lpwstr>true</vt:lpwstr>
  </property>
  <property fmtid="{D5CDD505-2E9C-101B-9397-08002B2CF9AE}" pid="3" name="MSIP_Label_1665d9ee-429a-4d5f-97cc-cfb56e044a6e_SetDate">
    <vt:lpwstr>2026-02-03T12:44:06Z</vt:lpwstr>
  </property>
  <property fmtid="{D5CDD505-2E9C-101B-9397-08002B2CF9AE}" pid="4" name="MSIP_Label_1665d9ee-429a-4d5f-97cc-cfb56e044a6e_Method">
    <vt:lpwstr>Privileged</vt:lpwstr>
  </property>
  <property fmtid="{D5CDD505-2E9C-101B-9397-08002B2CF9AE}" pid="5" name="MSIP_Label_1665d9ee-429a-4d5f-97cc-cfb56e044a6e_Name">
    <vt:lpwstr>1665d9ee-429a-4d5f-97cc-cfb56e044a6e</vt:lpwstr>
  </property>
  <property fmtid="{D5CDD505-2E9C-101B-9397-08002B2CF9AE}" pid="6" name="MSIP_Label_1665d9ee-429a-4d5f-97cc-cfb56e044a6e_SiteId">
    <vt:lpwstr>66cf5074-5afe-48d1-a691-a12b2121f44b</vt:lpwstr>
  </property>
  <property fmtid="{D5CDD505-2E9C-101B-9397-08002B2CF9AE}" pid="7" name="MSIP_Label_1665d9ee-429a-4d5f-97cc-cfb56e044a6e_ActionId">
    <vt:lpwstr>bc89a10c-aeab-43d6-bd2a-59d34ee1ba4c</vt:lpwstr>
  </property>
  <property fmtid="{D5CDD505-2E9C-101B-9397-08002B2CF9AE}" pid="8" name="MSIP_Label_1665d9ee-429a-4d5f-97cc-cfb56e044a6e_ContentBits">
    <vt:lpwstr>0</vt:lpwstr>
  </property>
  <property fmtid="{D5CDD505-2E9C-101B-9397-08002B2CF9AE}" pid="9" name="MSIP_Label_1665d9ee-429a-4d5f-97cc-cfb56e044a6e_Tag">
    <vt:lpwstr>10, 0, 1, 1</vt:lpwstr>
  </property>
</Properties>
</file>